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9" r:id="rId2"/>
    <p:sldId id="256" r:id="rId3"/>
    <p:sldId id="270" r:id="rId4"/>
    <p:sldId id="271" r:id="rId5"/>
    <p:sldId id="272" r:id="rId6"/>
    <p:sldId id="273" r:id="rId7"/>
    <p:sldId id="274" r:id="rId8"/>
  </p:sldIdLst>
  <p:sldSz cx="9144000" cy="6858000" type="screen4x3"/>
  <p:notesSz cx="6858000" cy="93138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5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76" autoAdjust="0"/>
  </p:normalViewPr>
  <p:slideViewPr>
    <p:cSldViewPr>
      <p:cViewPr>
        <p:scale>
          <a:sx n="76" d="100"/>
          <a:sy n="76" d="100"/>
        </p:scale>
        <p:origin x="-1206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2401" tIns="46201" rIns="92401" bIns="46201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65693"/>
          </a:xfrm>
          <a:prstGeom prst="rect">
            <a:avLst/>
          </a:prstGeom>
        </p:spPr>
        <p:txBody>
          <a:bodyPr vert="horz" lIns="92401" tIns="46201" rIns="92401" bIns="46201" rtlCol="0"/>
          <a:lstStyle>
            <a:lvl1pPr algn="r">
              <a:defRPr sz="1200"/>
            </a:lvl1pPr>
          </a:lstStyle>
          <a:p>
            <a:fld id="{C5298C44-AB10-47C5-8330-9BB47D9ED622}" type="datetimeFigureOut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2401" tIns="46201" rIns="92401" bIns="46201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</p:spPr>
        <p:txBody>
          <a:bodyPr vert="horz" lIns="92401" tIns="46201" rIns="92401" bIns="46201" rtlCol="0" anchor="b"/>
          <a:lstStyle>
            <a:lvl1pPr algn="r">
              <a:defRPr sz="1200"/>
            </a:lvl1pPr>
          </a:lstStyle>
          <a:p>
            <a:fld id="{341396A8-3740-47C0-94C7-E5E2E1E79148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391650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2401" tIns="46201" rIns="92401" bIns="46201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5693"/>
          </a:xfrm>
          <a:prstGeom prst="rect">
            <a:avLst/>
          </a:prstGeom>
        </p:spPr>
        <p:txBody>
          <a:bodyPr vert="horz" lIns="92401" tIns="46201" rIns="92401" bIns="46201" rtlCol="0"/>
          <a:lstStyle>
            <a:lvl1pPr algn="r">
              <a:defRPr sz="1200"/>
            </a:lvl1pPr>
          </a:lstStyle>
          <a:p>
            <a:fld id="{53204254-3125-4891-9FE8-B3DFE4B11435}" type="datetimeFigureOut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0138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01" tIns="46201" rIns="92401" bIns="46201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2401" tIns="46201" rIns="92401" bIns="46201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2401" tIns="46201" rIns="92401" bIns="46201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4" y="8846553"/>
            <a:ext cx="2971800" cy="465693"/>
          </a:xfrm>
          <a:prstGeom prst="rect">
            <a:avLst/>
          </a:prstGeom>
        </p:spPr>
        <p:txBody>
          <a:bodyPr vert="horz" lIns="92401" tIns="46201" rIns="92401" bIns="46201" rtlCol="0" anchor="b"/>
          <a:lstStyle>
            <a:lvl1pPr algn="r">
              <a:defRPr sz="1200"/>
            </a:lvl1pPr>
          </a:lstStyle>
          <a:p>
            <a:fld id="{CF23F653-3585-4A14-B28A-BBD675045A20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561655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3F653-3585-4A14-B28A-BBD675045A20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45558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55B6-4B99-4384-86E2-357DC7D19CFD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FD642-AEA5-4598-8AB9-7053F37AE2AE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921D-DAC6-449E-B2D9-EF0A6BD21365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FC2D-EECC-4A5C-BAE3-9829E0FB0A77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42B18-A9E2-4129-A54B-78DE4D62CC2F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E7AA6-60B2-4E42-90F2-7F7A07824FD7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0F41-E637-4D34-B834-A623BBF40E43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EED7-4C4F-4F3C-ABD8-E75FD63D3D8B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200BF-9F6B-404D-8942-7AE1C4243C8A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A226-2C5E-47AB-ACDE-279490FAF46D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F3EC-5BA3-4997-87C3-0CBAC26E4B79}" type="datetime1">
              <a:rPr lang="es-ES" smtClean="0"/>
              <a:pPr/>
              <a:t>21/09/2013</a:t>
            </a:fld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A31EAAB-79C4-465F-AAD9-87CF8958B553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091353A-2260-4C6C-A478-6B2C9121D995}" type="datetime1">
              <a:rPr lang="es-ES" smtClean="0"/>
              <a:pPr/>
              <a:t>21/09/2013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1</a:t>
            </a:fld>
            <a:endParaRPr lang="es-ES" dirty="0"/>
          </a:p>
        </p:txBody>
      </p:sp>
      <p:pic>
        <p:nvPicPr>
          <p:cNvPr id="5" name="0 Imagen" descr="LOGO-CES-02 (1)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2786058"/>
            <a:ext cx="6786610" cy="13573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17240" y="332656"/>
            <a:ext cx="7772400" cy="648072"/>
          </a:xfrm>
          <a:noFill/>
        </p:spPr>
        <p:txBody>
          <a:bodyPr/>
          <a:lstStyle/>
          <a:p>
            <a:pPr algn="ctr"/>
            <a:r>
              <a:rPr lang="es-ES" sz="4000" dirty="0" smtClean="0">
                <a:solidFill>
                  <a:schemeClr val="accent6">
                    <a:lumMod val="50000"/>
                  </a:schemeClr>
                </a:solidFill>
                <a:latin typeface="Cambria" pitchFamily="18" charset="0"/>
              </a:rPr>
              <a:t>Creación</a:t>
            </a:r>
            <a:endParaRPr lang="es-ES" sz="4000" dirty="0">
              <a:solidFill>
                <a:schemeClr val="accent6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7158" y="1268760"/>
            <a:ext cx="7815242" cy="4320480"/>
          </a:xfrm>
          <a:noFill/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es-GT" sz="2800" b="1" dirty="0" smtClean="0">
                <a:solidFill>
                  <a:schemeClr val="tx1"/>
                </a:solidFill>
              </a:rPr>
              <a:t> 	</a:t>
            </a: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El Consejo Económico y Social de Guatemala fue aprobado por el Congreso de la República el 26 de enero de 2012.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 El Consejo está constituido como una entidad autónoma de Estado. Cuenta con fondos propios asignados del Presupuesto Nacional.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</a:pPr>
            <a:r>
              <a:rPr lang="es-GT" sz="2800" b="1" dirty="0" smtClean="0">
                <a:solidFill>
                  <a:schemeClr val="accent6">
                    <a:lumMod val="25000"/>
                  </a:schemeClr>
                </a:solidFill>
              </a:rPr>
              <a:t>   </a:t>
            </a: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Inició sus actividades formalmente en septiembre de 2013.</a:t>
            </a:r>
          </a:p>
          <a:p>
            <a:pPr algn="just">
              <a:spcBef>
                <a:spcPts val="0"/>
              </a:spcBef>
              <a:buClr>
                <a:schemeClr val="accent1">
                  <a:lumMod val="75000"/>
                </a:schemeClr>
              </a:buClr>
            </a:pPr>
            <a:endParaRPr lang="es-GT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2</a:t>
            </a:fld>
            <a:endParaRPr lang="es-ES" dirty="0"/>
          </a:p>
        </p:txBody>
      </p:sp>
      <p:pic>
        <p:nvPicPr>
          <p:cNvPr id="6" name="0 Imagen" descr="LOGO-CES-02 (1)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312957" y="6143644"/>
            <a:ext cx="3116035" cy="50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dirty="0" smtClean="0">
                <a:solidFill>
                  <a:schemeClr val="accent6">
                    <a:lumMod val="50000"/>
                  </a:schemeClr>
                </a:solidFill>
              </a:rPr>
              <a:t>Integración </a:t>
            </a:r>
            <a:endParaRPr lang="es-G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71678"/>
            <a:ext cx="7620000" cy="3429024"/>
          </a:xfrm>
        </p:spPr>
        <p:txBody>
          <a:bodyPr/>
          <a:lstStyle/>
          <a:p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1 presidente</a:t>
            </a:r>
          </a:p>
          <a:p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36 Consejeros</a:t>
            </a:r>
          </a:p>
          <a:p>
            <a:pPr lvl="2">
              <a:buFont typeface="Wingdings" pitchFamily="2" charset="2"/>
              <a:buChar char="§"/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 12 Consejeros del sector cooperativista</a:t>
            </a:r>
          </a:p>
          <a:p>
            <a:pPr lvl="2">
              <a:buFont typeface="Wingdings" pitchFamily="2" charset="2"/>
              <a:buChar char="§"/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 12 Consejeros del sector empleador</a:t>
            </a:r>
          </a:p>
          <a:p>
            <a:pPr lvl="2">
              <a:buFont typeface="Wingdings" pitchFamily="2" charset="2"/>
              <a:buChar char="§"/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 12 Consejeros del sector sindical</a:t>
            </a:r>
          </a:p>
          <a:p>
            <a:r>
              <a:rPr lang="es-GT" sz="3200" dirty="0" smtClean="0">
                <a:solidFill>
                  <a:schemeClr val="accent6">
                    <a:lumMod val="25000"/>
                  </a:schemeClr>
                </a:solidFill>
              </a:rPr>
              <a:t>1 Secretario Técnico</a:t>
            </a:r>
          </a:p>
          <a:p>
            <a:endParaRPr lang="es-GT" sz="3200" dirty="0" smtClean="0">
              <a:solidFill>
                <a:schemeClr val="accent6">
                  <a:lumMod val="25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s-GT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s-GT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Font typeface="Courier New" pitchFamily="49" charset="0"/>
              <a:buChar char="o"/>
            </a:pPr>
            <a:endParaRPr lang="es-GT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3</a:t>
            </a:fld>
            <a:endParaRPr lang="es-ES" dirty="0"/>
          </a:p>
        </p:txBody>
      </p:sp>
      <p:pic>
        <p:nvPicPr>
          <p:cNvPr id="5" name="0 Imagen" descr="LOGO-CES-02 (1)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57158" y="6000768"/>
            <a:ext cx="3116035" cy="5077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dirty="0" smtClean="0">
                <a:solidFill>
                  <a:schemeClr val="accent6">
                    <a:lumMod val="50000"/>
                  </a:schemeClr>
                </a:solidFill>
              </a:rPr>
              <a:t>Composición</a:t>
            </a:r>
            <a:endParaRPr lang="es-G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071538" y="1571612"/>
            <a:ext cx="68580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  ASAMBLEA:</a:t>
            </a:r>
          </a:p>
          <a:p>
            <a:pPr lvl="1" algn="just">
              <a:buClr>
                <a:schemeClr val="accent1">
                  <a:lumMod val="50000"/>
                </a:schemeClr>
              </a:buClr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Autoridad suprema del Consejo. Determina los asuntos conocidos por el CES, aprueba las opiniones y consultas emitidas por el CES. Selecciona una terna para designar al Presidente del Consejo.</a:t>
            </a:r>
          </a:p>
          <a:p>
            <a:pPr lvl="1" algn="just">
              <a:buClr>
                <a:schemeClr val="accent1">
                  <a:lumMod val="50000"/>
                </a:schemeClr>
              </a:buClr>
            </a:pPr>
            <a:endParaRPr lang="es-GT" sz="2800" dirty="0" smtClean="0">
              <a:solidFill>
                <a:schemeClr val="accent6">
                  <a:lumMod val="25000"/>
                </a:schemeClr>
              </a:solidFill>
            </a:endParaRPr>
          </a:p>
          <a:p>
            <a:pPr algn="just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endParaRPr lang="es-GT" sz="2800" dirty="0" smtClean="0">
              <a:solidFill>
                <a:schemeClr val="accent6">
                  <a:lumMod val="25000"/>
                </a:schemeClr>
              </a:solidFill>
            </a:endParaRPr>
          </a:p>
          <a:p>
            <a:pPr algn="just">
              <a:buClr>
                <a:schemeClr val="accent1">
                  <a:lumMod val="50000"/>
                </a:schemeClr>
              </a:buClr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 </a:t>
            </a:r>
            <a:endParaRPr lang="es-GT" sz="2800" dirty="0">
              <a:solidFill>
                <a:schemeClr val="accent6">
                  <a:lumMod val="25000"/>
                </a:schemeClr>
              </a:solidFill>
            </a:endParaRPr>
          </a:p>
        </p:txBody>
      </p:sp>
      <p:pic>
        <p:nvPicPr>
          <p:cNvPr id="8" name="0 Imagen" descr="LOGO-CES-02 (1)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57158" y="6000768"/>
            <a:ext cx="3116035" cy="5077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25470"/>
          </a:xfrm>
        </p:spPr>
        <p:txBody>
          <a:bodyPr/>
          <a:lstStyle/>
          <a:p>
            <a:pPr algn="ctr"/>
            <a:r>
              <a:rPr lang="es-GT" dirty="0" err="1" smtClean="0">
                <a:solidFill>
                  <a:schemeClr val="accent6">
                    <a:lumMod val="50000"/>
                  </a:schemeClr>
                </a:solidFill>
              </a:rPr>
              <a:t>Composión</a:t>
            </a:r>
            <a:r>
              <a:rPr lang="es-GT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G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642910" y="1164134"/>
            <a:ext cx="75009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  COMISIÓN PERMANENTE:</a:t>
            </a:r>
          </a:p>
          <a:p>
            <a:pPr lvl="1">
              <a:buClr>
                <a:schemeClr val="accent1">
                  <a:lumMod val="50000"/>
                </a:schemeClr>
              </a:buClr>
            </a:pPr>
            <a:r>
              <a:rPr lang="es-GT" sz="2600" dirty="0" smtClean="0">
                <a:solidFill>
                  <a:schemeClr val="accent6">
                    <a:lumMod val="25000"/>
                  </a:schemeClr>
                </a:solidFill>
              </a:rPr>
              <a:t>1 presidente y 1 vicepresidente de cada sector (4 personas)</a:t>
            </a:r>
          </a:p>
          <a:p>
            <a:pPr lvl="1">
              <a:buClr>
                <a:schemeClr val="accent1">
                  <a:lumMod val="50000"/>
                </a:schemeClr>
              </a:buClr>
            </a:pPr>
            <a:r>
              <a:rPr lang="es-GT" sz="2600" dirty="0" smtClean="0">
                <a:solidFill>
                  <a:schemeClr val="accent6">
                    <a:lumMod val="25000"/>
                  </a:schemeClr>
                </a:solidFill>
              </a:rPr>
              <a:t>Es el órgano que tiene como función principal impulsar y ejecutar las actividades previas a las consultas que serán conocidas por la Asamblea.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  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es-GT" sz="2800" dirty="0" smtClean="0">
                <a:solidFill>
                  <a:schemeClr val="accent6">
                    <a:lumMod val="25000"/>
                  </a:schemeClr>
                </a:solidFill>
              </a:rPr>
              <a:t>COMISIONES ESPECÍFICA</a:t>
            </a:r>
          </a:p>
          <a:p>
            <a:pPr lvl="1">
              <a:buClr>
                <a:schemeClr val="accent1">
                  <a:lumMod val="50000"/>
                </a:schemeClr>
              </a:buClr>
            </a:pPr>
            <a:r>
              <a:rPr lang="es-GT" sz="2600" dirty="0" smtClean="0">
                <a:solidFill>
                  <a:schemeClr val="accent6">
                    <a:lumMod val="25000"/>
                  </a:schemeClr>
                </a:solidFill>
              </a:rPr>
              <a:t>Integradas por 2 consejeros de cada sector. </a:t>
            </a:r>
          </a:p>
          <a:p>
            <a:pPr lvl="1">
              <a:buClr>
                <a:schemeClr val="accent1">
                  <a:lumMod val="50000"/>
                </a:schemeClr>
              </a:buClr>
            </a:pPr>
            <a:r>
              <a:rPr lang="es-GT" sz="2600" dirty="0" smtClean="0">
                <a:solidFill>
                  <a:schemeClr val="accent6">
                    <a:lumMod val="25000"/>
                  </a:schemeClr>
                </a:solidFill>
              </a:rPr>
              <a:t>Se crean cuando se considere que la particularidad de un tema requiere un tratamiento especial.</a:t>
            </a:r>
            <a:endParaRPr lang="es-GT" sz="2800" dirty="0">
              <a:solidFill>
                <a:schemeClr val="accent6">
                  <a:lumMod val="25000"/>
                </a:schemeClr>
              </a:solidFill>
            </a:endParaRPr>
          </a:p>
        </p:txBody>
      </p:sp>
      <p:pic>
        <p:nvPicPr>
          <p:cNvPr id="7" name="0 Imagen" descr="LOGO-CES-02 (1)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357158" y="6000768"/>
            <a:ext cx="3116035" cy="5077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dirty="0" smtClean="0"/>
              <a:t>Composición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7620000" cy="5500726"/>
          </a:xfrm>
        </p:spPr>
        <p:txBody>
          <a:bodyPr/>
          <a:lstStyle/>
          <a:p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ASISTENTE COMPLEMENTARIO: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Cuando se considere relevante la opinión de un grupo social diferente a los que integran el CES o de una entidad académica, la Asamblea podrá invitar a los representante del grupo a audiencias informativas.</a:t>
            </a:r>
          </a:p>
          <a:p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PRESIDENTE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La Asamblea del CES crea una terna de candidatos y el Presidente de la República nombra el Presidente del CES a partir de esa terna.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Es el encargado de dirigir las sesiones de Asamblea y Comisión Permanente. Debe mantener el vínculo del CES con otras entidades de Estado. </a:t>
            </a:r>
          </a:p>
          <a:p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SECRETARÍA TÉCNICA: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Es el órgano ejecutivo y administrativo del CES. Es responsable de ejecutar todas las decisiones adoptadas por la Asamblea. </a:t>
            </a:r>
          </a:p>
          <a:p>
            <a:endParaRPr lang="es-GT" dirty="0" smtClean="0"/>
          </a:p>
          <a:p>
            <a:pPr lvl="1"/>
            <a:endParaRPr lang="es-GT" dirty="0" smtClean="0"/>
          </a:p>
          <a:p>
            <a:pPr lvl="1"/>
            <a:endParaRPr lang="es-GT" dirty="0" smtClean="0"/>
          </a:p>
          <a:p>
            <a:pPr lvl="1"/>
            <a:endParaRPr lang="es-GT" dirty="0" smtClean="0"/>
          </a:p>
          <a:p>
            <a:pPr lvl="1"/>
            <a:endParaRPr lang="es-GT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dirty="0" smtClean="0"/>
              <a:t>Actualmente</a:t>
            </a:r>
            <a:endParaRPr lang="es-GT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En 2013 el Consejo ha creado cuatro comisiones específicas: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Desarrollo Rural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Empleo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Informe socioeconómico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Salud (en proceso de formación)</a:t>
            </a:r>
          </a:p>
          <a:p>
            <a:pPr lvl="1"/>
            <a:endParaRPr lang="es-GT" dirty="0" smtClean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Se han emitido dos opiniones públicas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Apoyo a la modernización de la carrera magisterial</a:t>
            </a:r>
          </a:p>
          <a:p>
            <a:pPr lvl="1"/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Preocupación por los efectos de la crisis de la plaga roya. </a:t>
            </a:r>
          </a:p>
          <a:p>
            <a:pPr lvl="1"/>
            <a:endParaRPr lang="es-GT" dirty="0" smtClean="0">
              <a:solidFill>
                <a:schemeClr val="accent6">
                  <a:lumMod val="25000"/>
                </a:schemeClr>
              </a:solidFill>
            </a:endParaRPr>
          </a:p>
          <a:p>
            <a:r>
              <a:rPr lang="es-GT" dirty="0" smtClean="0">
                <a:solidFill>
                  <a:schemeClr val="accent6">
                    <a:lumMod val="25000"/>
                  </a:schemeClr>
                </a:solidFill>
              </a:rPr>
              <a:t>Actualmente el CES participa en las discusiones sobre política de generación de empleo conjuntamente con el Ministerio de Trabajo, Ministerio de Economía y Comisión Presidencial para la Competitividad. </a:t>
            </a:r>
            <a:endParaRPr lang="es-GT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1EAAB-79C4-465F-AAD9-87CF8958B553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Personalizado 5">
      <a:dk1>
        <a:srgbClr val="D0D0D0"/>
      </a:dk1>
      <a:lt1>
        <a:sysClr val="window" lastClr="FFFFFF"/>
      </a:lt1>
      <a:dk2>
        <a:srgbClr val="9C9C9C"/>
      </a:dk2>
      <a:lt2>
        <a:srgbClr val="8F7540"/>
      </a:lt2>
      <a:accent1>
        <a:srgbClr val="C1A876"/>
      </a:accent1>
      <a:accent2>
        <a:srgbClr val="F1EBDF"/>
      </a:accent2>
      <a:accent3>
        <a:srgbClr val="DACDAD"/>
      </a:accent3>
      <a:accent4>
        <a:srgbClr val="DACDAD"/>
      </a:accent4>
      <a:accent5>
        <a:srgbClr val="D9CBAB"/>
      </a:accent5>
      <a:accent6>
        <a:srgbClr val="E5E5E5"/>
      </a:accent6>
      <a:hlink>
        <a:srgbClr val="F2F2F2"/>
      </a:hlink>
      <a:folHlink>
        <a:srgbClr val="FFFFF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647</TotalTime>
  <Words>337</Words>
  <Application>Microsoft Office PowerPoint</Application>
  <PresentationFormat>Presentación en pantalla (4:3)</PresentationFormat>
  <Paragraphs>58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Adyacencia</vt:lpstr>
      <vt:lpstr>Presentación de PowerPoint</vt:lpstr>
      <vt:lpstr>Creación</vt:lpstr>
      <vt:lpstr>Integración </vt:lpstr>
      <vt:lpstr>Composición</vt:lpstr>
      <vt:lpstr>Composión </vt:lpstr>
      <vt:lpstr>Composición </vt:lpstr>
      <vt:lpstr>Actualmente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Legal POA</dc:title>
  <dc:creator>Andrea Carolina Gonzalez Lopez</dc:creator>
  <cp:lastModifiedBy>JOSE ANGEL</cp:lastModifiedBy>
  <cp:revision>68</cp:revision>
  <cp:lastPrinted>2013-09-22T02:15:37Z</cp:lastPrinted>
  <dcterms:created xsi:type="dcterms:W3CDTF">2013-06-03T15:40:48Z</dcterms:created>
  <dcterms:modified xsi:type="dcterms:W3CDTF">2013-09-22T02:18:34Z</dcterms:modified>
</cp:coreProperties>
</file>